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Barlow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7" d="100"/>
          <a:sy n="47" d="100"/>
        </p:scale>
        <p:origin x="70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7888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5128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AI-Driven Customer Service Reminder System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3931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Automating and personalizing vehicle service reminders for automotive dealerships and service networks using advanced data science and machine learning.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8649" y="1617107"/>
            <a:ext cx="9171265" cy="490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Transforming Automotive After-Sales: Our Impact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618649" y="2461498"/>
            <a:ext cx="13393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AI-driven system creates significant value by optimizing operations and enhancing customer relationships.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69" y="3058716"/>
            <a:ext cx="3238500" cy="2121218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096" y="3058716"/>
            <a:ext cx="3238500" cy="2121218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5923" y="3058716"/>
            <a:ext cx="3238500" cy="2121218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65750" y="3058716"/>
            <a:ext cx="3238500" cy="2121218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18649" y="5295424"/>
            <a:ext cx="13393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Increased Revenue: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Through enhanced customer retention and strategic upselling.</a:t>
            </a:r>
            <a:endParaRPr lang="en-US" sz="1350" dirty="0"/>
          </a:p>
        </p:txBody>
      </p:sp>
      <p:sp>
        <p:nvSpPr>
          <p:cNvPr id="9" name="Text 3"/>
          <p:cNvSpPr/>
          <p:nvPr/>
        </p:nvSpPr>
        <p:spPr>
          <a:xfrm>
            <a:off x="618649" y="5640110"/>
            <a:ext cx="13393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Reduced Operational Costs: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By automating routine service reminder tasks.</a:t>
            </a:r>
            <a:endParaRPr lang="en-US" sz="1350" dirty="0"/>
          </a:p>
        </p:txBody>
      </p:sp>
      <p:sp>
        <p:nvSpPr>
          <p:cNvPr id="10" name="Text 4"/>
          <p:cNvSpPr/>
          <p:nvPr/>
        </p:nvSpPr>
        <p:spPr>
          <a:xfrm>
            <a:off x="618649" y="5984796"/>
            <a:ext cx="13393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Hyper-Personalization: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Fostering improved customer loyalty and satisfaction.</a:t>
            </a:r>
            <a:endParaRPr lang="en-US" sz="1350" dirty="0"/>
          </a:p>
        </p:txBody>
      </p:sp>
      <p:sp>
        <p:nvSpPr>
          <p:cNvPr id="11" name="Text 5"/>
          <p:cNvSpPr/>
          <p:nvPr/>
        </p:nvSpPr>
        <p:spPr>
          <a:xfrm>
            <a:off x="618649" y="6329482"/>
            <a:ext cx="1339310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Customer Experience: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Making the after-sales journey smart, automated, and customer-centric.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61361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Overview: Revolutionizing Automotive After-Sales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226713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capstone project introduces an AI-driven system to transform how automotive dealerships manage customer service reminders. Our end-to-end data science workflow ensures efficient, personalized communication, enhancing customer loyalty and operational efficiency.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4689515"/>
            <a:ext cx="4136231" cy="2178606"/>
          </a:xfrm>
          <a:prstGeom prst="roundRect">
            <a:avLst>
              <a:gd name="adj" fmla="val 671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3557" y="4689515"/>
            <a:ext cx="121920" cy="2178606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6" name="Text 4"/>
          <p:cNvSpPr/>
          <p:nvPr/>
        </p:nvSpPr>
        <p:spPr>
          <a:xfrm>
            <a:off x="1232773" y="4966811"/>
            <a:ext cx="289155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Automated Reminders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232773" y="5457825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Predicts and sends timely service notifications.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7084" y="4689515"/>
            <a:ext cx="4136231" cy="2178606"/>
          </a:xfrm>
          <a:prstGeom prst="roundRect">
            <a:avLst>
              <a:gd name="adj" fmla="val 671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604" y="4689515"/>
            <a:ext cx="121920" cy="2178606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10" name="Text 8"/>
          <p:cNvSpPr/>
          <p:nvPr/>
        </p:nvSpPr>
        <p:spPr>
          <a:xfrm>
            <a:off x="5615821" y="4966811"/>
            <a:ext cx="349019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Personalized Communication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615821" y="5800725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Tailors messages and channels to individual customer needs.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630132" y="4689515"/>
            <a:ext cx="4136231" cy="2178606"/>
          </a:xfrm>
          <a:prstGeom prst="roundRect">
            <a:avLst>
              <a:gd name="adj" fmla="val 671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99652" y="4689515"/>
            <a:ext cx="121920" cy="2178606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</p:sp>
      <p:sp>
        <p:nvSpPr>
          <p:cNvPr id="14" name="Text 12"/>
          <p:cNvSpPr/>
          <p:nvPr/>
        </p:nvSpPr>
        <p:spPr>
          <a:xfrm>
            <a:off x="9998869" y="4966811"/>
            <a:ext cx="277010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End-to-End Workflow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9998869" y="5457825"/>
            <a:ext cx="34901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Covers data handling, model training, and deployment.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160" y="558760"/>
            <a:ext cx="11795998" cy="564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1 &amp; 2: Data Foundation - Collection &amp; Preprocessing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11160" y="1631156"/>
            <a:ext cx="2709505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Collection</a:t>
            </a:r>
            <a:endParaRPr lang="en-US" sz="2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606" y="2198489"/>
            <a:ext cx="2659261" cy="265926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1160" y="5086350"/>
            <a:ext cx="635615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Gathering all relevant customer, vehicle, and service records.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11160" y="5594390"/>
            <a:ext cx="635615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Structured Data: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Tabular data (purchase year, odometer, warranty, service history, communication).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11160" y="6315789"/>
            <a:ext cx="635615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Unstructured Data: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Free-text customer feedback.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0708" y="1631156"/>
            <a:ext cx="2709505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Preprocessing</a:t>
            </a:r>
            <a:endParaRPr lang="en-US" sz="21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9279" y="2198489"/>
            <a:ext cx="2558891" cy="255889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570708" y="4985980"/>
            <a:ext cx="635615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Preparing raw data for analysis and model training.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7570708" y="5494020"/>
            <a:ext cx="635615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Cleaning &amp; Transformation: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Handling missing values, data type conversion, outlier filtering.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7570708" y="6215420"/>
            <a:ext cx="6356152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Feature Engineering: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Creating new features (e.g., </a:t>
            </a:r>
            <a:r>
              <a:rPr lang="en-US" sz="16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age_of_vehicle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avg_kms_per_month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570708" y="6952059"/>
            <a:ext cx="635615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Encoding &amp; Sentiment Analysis: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Converting categorical data, generating sentiment features from feedback.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9154" y="667345"/>
            <a:ext cx="9845635" cy="673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3: Exploratory Data Analysis (EDA)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849154" y="1826419"/>
            <a:ext cx="12932093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Gaining deep insights into the data to inform model development and identify key trends.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169" y="2487454"/>
            <a:ext cx="10171986" cy="402562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49154" y="6785967"/>
            <a:ext cx="12932093" cy="776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EDA involves understanding feature distributions (histograms, boxplots) and identifying relationships between variables (scatterplots, cross-tabulations) to determine feature importance for predictive modeling.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25617"/>
            <a:ext cx="834651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4: AI Models - Classification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30516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Predicting urgent service needs to enable proactive customer engagement.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348157"/>
            <a:ext cx="4136231" cy="3755827"/>
          </a:xfrm>
          <a:prstGeom prst="roundRect">
            <a:avLst>
              <a:gd name="adj" fmla="val 3895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864037" y="3317677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</p:sp>
      <p:sp>
        <p:nvSpPr>
          <p:cNvPr id="6" name="Shape 4"/>
          <p:cNvSpPr/>
          <p:nvPr/>
        </p:nvSpPr>
        <p:spPr>
          <a:xfrm>
            <a:off x="2561868" y="2977872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038" y="3163014"/>
            <a:ext cx="296228" cy="37028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141333" y="3965377"/>
            <a:ext cx="332434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Urgent Service Prediction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141333" y="4456390"/>
            <a:ext cx="358163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Identifies vehicles needing service within 120 days based on comprehensive features including odometer, last service, warranty status, and sentiment from customer feedback.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5247084" y="3348157"/>
            <a:ext cx="4136231" cy="3755827"/>
          </a:xfrm>
          <a:prstGeom prst="roundRect">
            <a:avLst>
              <a:gd name="adj" fmla="val 3895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247084" y="3317677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</p:sp>
      <p:sp>
        <p:nvSpPr>
          <p:cNvPr id="12" name="Shape 9"/>
          <p:cNvSpPr/>
          <p:nvPr/>
        </p:nvSpPr>
        <p:spPr>
          <a:xfrm>
            <a:off x="6944916" y="2977872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7086" y="3163014"/>
            <a:ext cx="296228" cy="370284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524381" y="3965377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Machine Learning Techniques</a:t>
            </a:r>
            <a:endParaRPr lang="en-US" sz="2150" dirty="0"/>
          </a:p>
        </p:txBody>
      </p:sp>
      <p:sp>
        <p:nvSpPr>
          <p:cNvPr id="15" name="Text 11"/>
          <p:cNvSpPr/>
          <p:nvPr/>
        </p:nvSpPr>
        <p:spPr>
          <a:xfrm>
            <a:off x="5524381" y="4799290"/>
            <a:ext cx="358163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Leverages advanced supervised classification: RandomForest, GradientBoosting, and LightGBM pipelines.</a:t>
            </a:r>
            <a:endParaRPr lang="en-US" sz="1900" dirty="0"/>
          </a:p>
        </p:txBody>
      </p:sp>
      <p:sp>
        <p:nvSpPr>
          <p:cNvPr id="16" name="Shape 12"/>
          <p:cNvSpPr/>
          <p:nvPr/>
        </p:nvSpPr>
        <p:spPr>
          <a:xfrm>
            <a:off x="9630132" y="3446129"/>
            <a:ext cx="4136231" cy="3755827"/>
          </a:xfrm>
          <a:prstGeom prst="roundRect">
            <a:avLst>
              <a:gd name="adj" fmla="val 3895"/>
            </a:avLst>
          </a:prstGeom>
          <a:solidFill>
            <a:srgbClr val="0A081B">
              <a:alpha val="75000"/>
            </a:srgbClr>
          </a:solidFill>
          <a:ln/>
        </p:spPr>
      </p:sp>
      <p:sp>
        <p:nvSpPr>
          <p:cNvPr id="17" name="Shape 13"/>
          <p:cNvSpPr/>
          <p:nvPr/>
        </p:nvSpPr>
        <p:spPr>
          <a:xfrm>
            <a:off x="9630132" y="3317677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</p:sp>
      <p:sp>
        <p:nvSpPr>
          <p:cNvPr id="18" name="Shape 14"/>
          <p:cNvSpPr/>
          <p:nvPr/>
        </p:nvSpPr>
        <p:spPr>
          <a:xfrm>
            <a:off x="11327963" y="2977872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0134" y="3163014"/>
            <a:ext cx="296228" cy="370284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907429" y="396537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Business Value</a:t>
            </a:r>
            <a:endParaRPr lang="en-US" sz="2150" dirty="0"/>
          </a:p>
        </p:txBody>
      </p:sp>
      <p:sp>
        <p:nvSpPr>
          <p:cNvPr id="21" name="Text 16"/>
          <p:cNvSpPr/>
          <p:nvPr/>
        </p:nvSpPr>
        <p:spPr>
          <a:xfrm>
            <a:off x="9907429" y="4456390"/>
            <a:ext cx="358163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Drives proactive service reminders, reduces customer churn, enables personalized marketing, and optimizes call-center operations for high-priority customers.</a:t>
            </a:r>
            <a:endParaRPr lang="en-US" sz="1900" dirty="0"/>
          </a:p>
        </p:txBody>
      </p:sp>
      <p:pic>
        <p:nvPicPr>
          <p:cNvPr id="1026" name="Picture 2" descr="https://cdn.gamma.app/farprqs98q6s1ly/generated-images/j04BmIQ_C7KSZR69T2mB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4163" y="543100"/>
            <a:ext cx="3484904" cy="234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402" y="720566"/>
            <a:ext cx="9445823" cy="588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4: AI Models - Regression &amp; Clustering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41402" y="1838563"/>
            <a:ext cx="282475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Regression Models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6634" y="2429947"/>
            <a:ext cx="2604968" cy="26049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1402" y="5273159"/>
            <a:ext cx="6315432" cy="338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Predicting continuous numerical values for enhanced planning.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41402" y="5802630"/>
            <a:ext cx="6315432" cy="677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Purpose:</a:t>
            </a: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Forecasts next service cost, days until next service, and Customer Lifetime Value (CLTV).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1402" y="6554391"/>
            <a:ext cx="6315432" cy="677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Business Value:</a:t>
            </a: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Supports predictive maintenance, accurate financial forecasting, and strategic warranty/AMC planning.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581186" y="1838563"/>
            <a:ext cx="282475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Clustering Models</a:t>
            </a:r>
            <a:endParaRPr lang="en-US" sz="22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4402" y="2429947"/>
            <a:ext cx="2468999" cy="246899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581186" y="5137190"/>
            <a:ext cx="6315432" cy="338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Unsupervised grouping of customers for targeted strategies.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7581186" y="5666661"/>
            <a:ext cx="6315432" cy="677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Purpose:</a:t>
            </a: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Segments customers based on driving behavior, service spend, feedback sentiment, and service regularity.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7581186" y="6418421"/>
            <a:ext cx="6315432" cy="1016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Business Value:</a:t>
            </a: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Essential for customer profiling, product bundling, targeted offers, and capacity planning (e.g., "price-sensitive &amp; regular" vs. "premium, late responders").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13867"/>
            <a:ext cx="1018496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5: Final Model &amp; Output Generation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59341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Preparing the trained models for operational use and generating actionable outputs.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4006691"/>
            <a:ext cx="417730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10853" y="4500324"/>
            <a:ext cx="291726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Trained Model Storage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110853" y="4991338"/>
            <a:ext cx="368367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Highly accurate model pipelines saved as </a:t>
            </a:r>
            <a:r>
              <a:rPr lang="en-US" sz="19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.pkl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or </a:t>
            </a:r>
            <a:r>
              <a:rPr lang="en-US" sz="19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.joblib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files (e.g., </a:t>
            </a:r>
            <a:r>
              <a:rPr lang="en-US" sz="19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service_reminder_model.pkl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26487" y="3636407"/>
            <a:ext cx="417730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3303" y="4130040"/>
            <a:ext cx="368367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Customer Segmentation Output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5473303" y="4963954"/>
            <a:ext cx="3683675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Customers categorized into segments: Critical, High Priority, Medium, Low, based on prediction, due date, and feedback score.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9588937" y="3266123"/>
            <a:ext cx="4177308" cy="246817"/>
          </a:xfrm>
          <a:prstGeom prst="roundRect">
            <a:avLst>
              <a:gd name="adj" fmla="val 150043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35753" y="3759756"/>
            <a:ext cx="368367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Personalized Communication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9835753" y="4593669"/>
            <a:ext cx="3683675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Generates tailored reminder messages and recommends communication channels (email, WhatsApp, SMS, phone) in a CSV format for deployment.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4143" y="0"/>
            <a:ext cx="5976257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03791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6: Final Presentation &amp; Performance Metrics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2545675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Showcasing the project's success through key results, workflow diagrams, and robust performance metrics.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3706058"/>
            <a:ext cx="4301728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Performance Indicators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864037" y="448782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 Performance: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Detailed classification reports and confusion matrices.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5364242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Accuracy: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Classification models demonstrate near-perfect precision and recall (1.00) for urgent and high-priority customer identification.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64037" y="6635710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Business ROI: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Quantifying the return on investment from implementing the AI-driven system.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45939"/>
            <a:ext cx="1141368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Deployment: From Data to Automated Action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02549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Seamless integration into existing systems for continuous, automated service reminder generation.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698194"/>
            <a:ext cx="4300776" cy="98750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10853" y="3932515"/>
            <a:ext cx="3807143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Local/Server Batch Deployment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10853" y="4766429"/>
            <a:ext cx="3807143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Run Python script (e.g., </a:t>
            </a:r>
            <a:r>
              <a:rPr lang="en-US" sz="19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02.Classification_04.ipynb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 with latest customer data (</a:t>
            </a:r>
            <a:r>
              <a:rPr lang="en-US" sz="19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modify_service_df.csv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 to generate </a:t>
            </a:r>
            <a:r>
              <a:rPr lang="en-US" sz="19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ai_based_service_reminder.csv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4812" y="2698194"/>
            <a:ext cx="4300776" cy="987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411629" y="3932515"/>
            <a:ext cx="3807143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Model Deployment as a Service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5411629" y="4766429"/>
            <a:ext cx="3807143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Export trained model (</a:t>
            </a:r>
            <a:r>
              <a:rPr lang="en-US" sz="1900" dirty="0">
                <a:solidFill>
                  <a:srgbClr val="E0E4E6"/>
                </a:solidFill>
                <a:highlight>
                  <a:srgbClr val="17152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service_reminder_model.pkl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 as a Flask/FastAPI microservice or scheduled script.</a:t>
            </a:r>
            <a:endParaRPr lang="en-US" sz="19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5588" y="2698194"/>
            <a:ext cx="4300776" cy="98750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2404" y="3932515"/>
            <a:ext cx="3807143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CRM/Messaging Gateway Integration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9712404" y="4766429"/>
            <a:ext cx="3807143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Connect deployed service with CRM systems or messaging gateways for automated dispatch of communications.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774</Words>
  <Application>Microsoft Office PowerPoint</Application>
  <PresentationFormat>Custom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Spline Sans Bold</vt:lpstr>
      <vt:lpstr>Consolas</vt:lpstr>
      <vt:lpstr>Barlow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ADIMEN</dc:creator>
  <cp:lastModifiedBy>ADIMEN</cp:lastModifiedBy>
  <cp:revision>2</cp:revision>
  <dcterms:created xsi:type="dcterms:W3CDTF">2025-08-04T10:50:14Z</dcterms:created>
  <dcterms:modified xsi:type="dcterms:W3CDTF">2025-08-04T10:55:26Z</dcterms:modified>
</cp:coreProperties>
</file>